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58" r:id="rId5"/>
    <p:sldId id="272" r:id="rId6"/>
    <p:sldId id="271" r:id="rId7"/>
    <p:sldId id="260" r:id="rId8"/>
    <p:sldId id="292" r:id="rId9"/>
    <p:sldId id="261" r:id="rId10"/>
    <p:sldId id="268" r:id="rId11"/>
    <p:sldId id="269" r:id="rId12"/>
    <p:sldId id="270" r:id="rId13"/>
    <p:sldId id="291" r:id="rId14"/>
    <p:sldId id="26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E7F02-5DE5-4E09-9583-F0DF8E8628B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F3F7BF-2BFD-489D-B7AE-E5F9CADC3699}">
      <dgm:prSet phldrT="[Text]"/>
      <dgm:spPr/>
      <dgm:t>
        <a:bodyPr/>
        <a:lstStyle/>
        <a:p>
          <a:r>
            <a:rPr lang="en-US" dirty="0" smtClean="0"/>
            <a:t>industry</a:t>
          </a:r>
          <a:endParaRPr lang="en-US" dirty="0"/>
        </a:p>
      </dgm:t>
    </dgm:pt>
    <dgm:pt modelId="{8EB40EBF-0AE4-49E6-9C91-4D6DB1117F7A}" type="parTrans" cxnId="{814AC362-2890-4DBC-9BE3-1B4A5FD125A4}">
      <dgm:prSet/>
      <dgm:spPr/>
      <dgm:t>
        <a:bodyPr/>
        <a:lstStyle/>
        <a:p>
          <a:endParaRPr lang="en-US"/>
        </a:p>
      </dgm:t>
    </dgm:pt>
    <dgm:pt modelId="{D7A4A767-538D-4406-8C06-200B337C3B80}" type="sibTrans" cxnId="{814AC362-2890-4DBC-9BE3-1B4A5FD125A4}">
      <dgm:prSet/>
      <dgm:spPr/>
      <dgm:t>
        <a:bodyPr/>
        <a:lstStyle/>
        <a:p>
          <a:endParaRPr lang="en-US"/>
        </a:p>
      </dgm:t>
    </dgm:pt>
    <dgm:pt modelId="{363638F5-F6E1-42F4-9AC0-81FC31DA7B5A}">
      <dgm:prSet phldrT="[Text]"/>
      <dgm:spPr/>
      <dgm:t>
        <a:bodyPr/>
        <a:lstStyle/>
        <a:p>
          <a:r>
            <a:rPr lang="en-US" dirty="0" smtClean="0"/>
            <a:t>Potential entrants</a:t>
          </a:r>
          <a:endParaRPr lang="en-US" dirty="0"/>
        </a:p>
      </dgm:t>
    </dgm:pt>
    <dgm:pt modelId="{C43E641D-5FAF-4AD3-81AF-62B74ABC9370}" type="parTrans" cxnId="{73C20C5E-A233-4426-A21B-C3829F0797F8}">
      <dgm:prSet/>
      <dgm:spPr/>
      <dgm:t>
        <a:bodyPr/>
        <a:lstStyle/>
        <a:p>
          <a:endParaRPr lang="en-US"/>
        </a:p>
      </dgm:t>
    </dgm:pt>
    <dgm:pt modelId="{AD7E115F-1A7C-47FA-B5D4-95721A84B1B4}" type="sibTrans" cxnId="{73C20C5E-A233-4426-A21B-C3829F0797F8}">
      <dgm:prSet/>
      <dgm:spPr/>
      <dgm:t>
        <a:bodyPr/>
        <a:lstStyle/>
        <a:p>
          <a:endParaRPr lang="en-US"/>
        </a:p>
      </dgm:t>
    </dgm:pt>
    <dgm:pt modelId="{6E8F1FDF-D9C1-4EEF-8CD9-5B18B1216014}">
      <dgm:prSet phldrT="[Text]"/>
      <dgm:spPr/>
      <dgm:t>
        <a:bodyPr/>
        <a:lstStyle/>
        <a:p>
          <a:r>
            <a:rPr lang="en-US" dirty="0" smtClean="0"/>
            <a:t>sellers</a:t>
          </a:r>
          <a:endParaRPr lang="en-US" dirty="0"/>
        </a:p>
      </dgm:t>
    </dgm:pt>
    <dgm:pt modelId="{5821635A-09FD-4259-A45B-DF67FA6A8C89}" type="parTrans" cxnId="{97F5A219-1EC0-42D5-8A0B-3FDEBD6845AD}">
      <dgm:prSet/>
      <dgm:spPr/>
      <dgm:t>
        <a:bodyPr/>
        <a:lstStyle/>
        <a:p>
          <a:endParaRPr lang="en-US"/>
        </a:p>
      </dgm:t>
    </dgm:pt>
    <dgm:pt modelId="{88D6299D-91DD-4C56-92BF-A5CBA02591E0}" type="sibTrans" cxnId="{97F5A219-1EC0-42D5-8A0B-3FDEBD6845AD}">
      <dgm:prSet/>
      <dgm:spPr/>
      <dgm:t>
        <a:bodyPr/>
        <a:lstStyle/>
        <a:p>
          <a:endParaRPr lang="en-US"/>
        </a:p>
      </dgm:t>
    </dgm:pt>
    <dgm:pt modelId="{F3888C25-699A-4BAE-B54B-8A3F397A1274}">
      <dgm:prSet phldrT="[Text]"/>
      <dgm:spPr/>
      <dgm:t>
        <a:bodyPr/>
        <a:lstStyle/>
        <a:p>
          <a:r>
            <a:rPr lang="en-US" dirty="0" smtClean="0"/>
            <a:t>substitutes</a:t>
          </a:r>
          <a:endParaRPr lang="en-US" dirty="0"/>
        </a:p>
      </dgm:t>
    </dgm:pt>
    <dgm:pt modelId="{2179E1B7-37E8-4DE8-B28D-341144E3DD4A}" type="parTrans" cxnId="{9857F7D7-6D84-4010-B949-DD1C0544FF6D}">
      <dgm:prSet/>
      <dgm:spPr/>
      <dgm:t>
        <a:bodyPr/>
        <a:lstStyle/>
        <a:p>
          <a:endParaRPr lang="en-US"/>
        </a:p>
      </dgm:t>
    </dgm:pt>
    <dgm:pt modelId="{3441963B-468A-406D-9957-4B1AFBE827EA}" type="sibTrans" cxnId="{9857F7D7-6D84-4010-B949-DD1C0544FF6D}">
      <dgm:prSet/>
      <dgm:spPr/>
      <dgm:t>
        <a:bodyPr/>
        <a:lstStyle/>
        <a:p>
          <a:endParaRPr lang="en-US"/>
        </a:p>
      </dgm:t>
    </dgm:pt>
    <dgm:pt modelId="{F2D5FE85-42E5-4641-93EF-3F55EF998697}">
      <dgm:prSet phldrT="[Text]"/>
      <dgm:spPr/>
      <dgm:t>
        <a:bodyPr/>
        <a:lstStyle/>
        <a:p>
          <a:r>
            <a:rPr lang="en-US" dirty="0" smtClean="0"/>
            <a:t>buyers</a:t>
          </a:r>
          <a:endParaRPr lang="en-US" dirty="0"/>
        </a:p>
      </dgm:t>
    </dgm:pt>
    <dgm:pt modelId="{26C186D6-D0E6-4F25-8A1C-62D608CACCA6}" type="parTrans" cxnId="{A6281BCE-93DF-45C4-9171-F37D0A125421}">
      <dgm:prSet/>
      <dgm:spPr/>
      <dgm:t>
        <a:bodyPr/>
        <a:lstStyle/>
        <a:p>
          <a:endParaRPr lang="en-US"/>
        </a:p>
      </dgm:t>
    </dgm:pt>
    <dgm:pt modelId="{D6A97DC0-0B7F-476F-ABF9-C18B5F5803EE}" type="sibTrans" cxnId="{A6281BCE-93DF-45C4-9171-F37D0A125421}">
      <dgm:prSet/>
      <dgm:spPr/>
      <dgm:t>
        <a:bodyPr/>
        <a:lstStyle/>
        <a:p>
          <a:endParaRPr lang="en-US"/>
        </a:p>
      </dgm:t>
    </dgm:pt>
    <dgm:pt modelId="{089C1EF9-7331-442C-A700-CDD5CC71F772}" type="pres">
      <dgm:prSet presAssocID="{ABFE7F02-5DE5-4E09-9583-F0DF8E8628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CBE27F-7957-4D6C-B455-2459C04413F6}" type="pres">
      <dgm:prSet presAssocID="{80F3F7BF-2BFD-489D-B7AE-E5F9CADC3699}" presName="centerShape" presStyleLbl="node0" presStyleIdx="0" presStyleCnt="1"/>
      <dgm:spPr/>
      <dgm:t>
        <a:bodyPr/>
        <a:lstStyle/>
        <a:p>
          <a:endParaRPr lang="en-US"/>
        </a:p>
      </dgm:t>
    </dgm:pt>
    <dgm:pt modelId="{35CA9881-578C-4EC6-8701-78883D2078DE}" type="pres">
      <dgm:prSet presAssocID="{C43E641D-5FAF-4AD3-81AF-62B74ABC9370}" presName="Name9" presStyleLbl="parChTrans1D2" presStyleIdx="0" presStyleCnt="4"/>
      <dgm:spPr/>
      <dgm:t>
        <a:bodyPr/>
        <a:lstStyle/>
        <a:p>
          <a:endParaRPr lang="en-US"/>
        </a:p>
      </dgm:t>
    </dgm:pt>
    <dgm:pt modelId="{FEA65C8A-8D5E-4622-BA95-3C59E2D13FA1}" type="pres">
      <dgm:prSet presAssocID="{C43E641D-5FAF-4AD3-81AF-62B74ABC9370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6F8EBA6-828E-4C83-9201-57CD304090E8}" type="pres">
      <dgm:prSet presAssocID="{363638F5-F6E1-42F4-9AC0-81FC31DA7B5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D6F7AD-8D2E-467C-BCB8-6C414DF05B3C}" type="pres">
      <dgm:prSet presAssocID="{5821635A-09FD-4259-A45B-DF67FA6A8C89}" presName="Name9" presStyleLbl="parChTrans1D2" presStyleIdx="1" presStyleCnt="4"/>
      <dgm:spPr/>
      <dgm:t>
        <a:bodyPr/>
        <a:lstStyle/>
        <a:p>
          <a:endParaRPr lang="en-US"/>
        </a:p>
      </dgm:t>
    </dgm:pt>
    <dgm:pt modelId="{30A4B755-FAC3-4ED2-92CC-328254161571}" type="pres">
      <dgm:prSet presAssocID="{5821635A-09FD-4259-A45B-DF67FA6A8C8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B4872C3-F0FF-4C08-AA07-99230138A503}" type="pres">
      <dgm:prSet presAssocID="{6E8F1FDF-D9C1-4EEF-8CD9-5B18B12160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B9414-ABAD-4B75-BEAA-4901F0252E7F}" type="pres">
      <dgm:prSet presAssocID="{2179E1B7-37E8-4DE8-B28D-341144E3DD4A}" presName="Name9" presStyleLbl="parChTrans1D2" presStyleIdx="2" presStyleCnt="4"/>
      <dgm:spPr/>
      <dgm:t>
        <a:bodyPr/>
        <a:lstStyle/>
        <a:p>
          <a:endParaRPr lang="en-US"/>
        </a:p>
      </dgm:t>
    </dgm:pt>
    <dgm:pt modelId="{643C5896-C95A-4A0B-954E-33476303630D}" type="pres">
      <dgm:prSet presAssocID="{2179E1B7-37E8-4DE8-B28D-341144E3DD4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1696BF9-1B05-4E58-995B-9B4D895AE098}" type="pres">
      <dgm:prSet presAssocID="{F3888C25-699A-4BAE-B54B-8A3F397A12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29F3-087A-4EEC-901C-DE532E2F67D5}" type="pres">
      <dgm:prSet presAssocID="{26C186D6-D0E6-4F25-8A1C-62D608CACCA6}" presName="Name9" presStyleLbl="parChTrans1D2" presStyleIdx="3" presStyleCnt="4"/>
      <dgm:spPr/>
      <dgm:t>
        <a:bodyPr/>
        <a:lstStyle/>
        <a:p>
          <a:endParaRPr lang="en-US"/>
        </a:p>
      </dgm:t>
    </dgm:pt>
    <dgm:pt modelId="{FA89D6C6-ABAE-4C22-B38A-573D80DCA068}" type="pres">
      <dgm:prSet presAssocID="{26C186D6-D0E6-4F25-8A1C-62D608CACCA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63B0C26-2D18-4DEA-B985-229256B249C6}" type="pres">
      <dgm:prSet presAssocID="{F2D5FE85-42E5-4641-93EF-3F55EF9986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7F7D7-6D84-4010-B949-DD1C0544FF6D}" srcId="{80F3F7BF-2BFD-489D-B7AE-E5F9CADC3699}" destId="{F3888C25-699A-4BAE-B54B-8A3F397A1274}" srcOrd="2" destOrd="0" parTransId="{2179E1B7-37E8-4DE8-B28D-341144E3DD4A}" sibTransId="{3441963B-468A-406D-9957-4B1AFBE827EA}"/>
    <dgm:cxn modelId="{CD56FA37-4E7F-4989-9409-27267F137935}" type="presOf" srcId="{C43E641D-5FAF-4AD3-81AF-62B74ABC9370}" destId="{35CA9881-578C-4EC6-8701-78883D2078DE}" srcOrd="0" destOrd="0" presId="urn:microsoft.com/office/officeart/2005/8/layout/radial1"/>
    <dgm:cxn modelId="{BA06D4D6-A9FE-4097-B219-5CD140B905E6}" type="presOf" srcId="{C43E641D-5FAF-4AD3-81AF-62B74ABC9370}" destId="{FEA65C8A-8D5E-4622-BA95-3C59E2D13FA1}" srcOrd="1" destOrd="0" presId="urn:microsoft.com/office/officeart/2005/8/layout/radial1"/>
    <dgm:cxn modelId="{A61863EB-FB98-43EA-802B-57FB3584DC2C}" type="presOf" srcId="{5821635A-09FD-4259-A45B-DF67FA6A8C89}" destId="{C0D6F7AD-8D2E-467C-BCB8-6C414DF05B3C}" srcOrd="0" destOrd="0" presId="urn:microsoft.com/office/officeart/2005/8/layout/radial1"/>
    <dgm:cxn modelId="{AD5009B4-DBB3-49AF-A47D-991506C81B8A}" type="presOf" srcId="{80F3F7BF-2BFD-489D-B7AE-E5F9CADC3699}" destId="{64CBE27F-7957-4D6C-B455-2459C04413F6}" srcOrd="0" destOrd="0" presId="urn:microsoft.com/office/officeart/2005/8/layout/radial1"/>
    <dgm:cxn modelId="{73C20C5E-A233-4426-A21B-C3829F0797F8}" srcId="{80F3F7BF-2BFD-489D-B7AE-E5F9CADC3699}" destId="{363638F5-F6E1-42F4-9AC0-81FC31DA7B5A}" srcOrd="0" destOrd="0" parTransId="{C43E641D-5FAF-4AD3-81AF-62B74ABC9370}" sibTransId="{AD7E115F-1A7C-47FA-B5D4-95721A84B1B4}"/>
    <dgm:cxn modelId="{8B58D53C-CED7-4F53-91C8-57780C37A3C3}" type="presOf" srcId="{363638F5-F6E1-42F4-9AC0-81FC31DA7B5A}" destId="{46F8EBA6-828E-4C83-9201-57CD304090E8}" srcOrd="0" destOrd="0" presId="urn:microsoft.com/office/officeart/2005/8/layout/radial1"/>
    <dgm:cxn modelId="{A0E79157-65DA-4E72-A004-5022DF462D86}" type="presOf" srcId="{F2D5FE85-42E5-4641-93EF-3F55EF998697}" destId="{863B0C26-2D18-4DEA-B985-229256B249C6}" srcOrd="0" destOrd="0" presId="urn:microsoft.com/office/officeart/2005/8/layout/radial1"/>
    <dgm:cxn modelId="{05EE8F56-07C8-4BCD-BE6B-44142BA5E29E}" type="presOf" srcId="{2179E1B7-37E8-4DE8-B28D-341144E3DD4A}" destId="{1A8B9414-ABAD-4B75-BEAA-4901F0252E7F}" srcOrd="0" destOrd="0" presId="urn:microsoft.com/office/officeart/2005/8/layout/radial1"/>
    <dgm:cxn modelId="{63464FF3-5DFE-45DA-A186-8CD88097CF70}" type="presOf" srcId="{26C186D6-D0E6-4F25-8A1C-62D608CACCA6}" destId="{FA89D6C6-ABAE-4C22-B38A-573D80DCA068}" srcOrd="1" destOrd="0" presId="urn:microsoft.com/office/officeart/2005/8/layout/radial1"/>
    <dgm:cxn modelId="{97F5A219-1EC0-42D5-8A0B-3FDEBD6845AD}" srcId="{80F3F7BF-2BFD-489D-B7AE-E5F9CADC3699}" destId="{6E8F1FDF-D9C1-4EEF-8CD9-5B18B1216014}" srcOrd="1" destOrd="0" parTransId="{5821635A-09FD-4259-A45B-DF67FA6A8C89}" sibTransId="{88D6299D-91DD-4C56-92BF-A5CBA02591E0}"/>
    <dgm:cxn modelId="{A45DE488-8951-435C-968F-9F4653C14D21}" type="presOf" srcId="{5821635A-09FD-4259-A45B-DF67FA6A8C89}" destId="{30A4B755-FAC3-4ED2-92CC-328254161571}" srcOrd="1" destOrd="0" presId="urn:microsoft.com/office/officeart/2005/8/layout/radial1"/>
    <dgm:cxn modelId="{814AC362-2890-4DBC-9BE3-1B4A5FD125A4}" srcId="{ABFE7F02-5DE5-4E09-9583-F0DF8E8628B7}" destId="{80F3F7BF-2BFD-489D-B7AE-E5F9CADC3699}" srcOrd="0" destOrd="0" parTransId="{8EB40EBF-0AE4-49E6-9C91-4D6DB1117F7A}" sibTransId="{D7A4A767-538D-4406-8C06-200B337C3B80}"/>
    <dgm:cxn modelId="{EB7E433A-2593-4BF2-8789-090AFD8A73E7}" type="presOf" srcId="{2179E1B7-37E8-4DE8-B28D-341144E3DD4A}" destId="{643C5896-C95A-4A0B-954E-33476303630D}" srcOrd="1" destOrd="0" presId="urn:microsoft.com/office/officeart/2005/8/layout/radial1"/>
    <dgm:cxn modelId="{9E73A0E8-CF10-42E0-A451-A71DA35F0B59}" type="presOf" srcId="{26C186D6-D0E6-4F25-8A1C-62D608CACCA6}" destId="{8EB129F3-087A-4EEC-901C-DE532E2F67D5}" srcOrd="0" destOrd="0" presId="urn:microsoft.com/office/officeart/2005/8/layout/radial1"/>
    <dgm:cxn modelId="{FC970009-1724-4601-8CBF-D0F33EFDC369}" type="presOf" srcId="{ABFE7F02-5DE5-4E09-9583-F0DF8E8628B7}" destId="{089C1EF9-7331-442C-A700-CDD5CC71F772}" srcOrd="0" destOrd="0" presId="urn:microsoft.com/office/officeart/2005/8/layout/radial1"/>
    <dgm:cxn modelId="{ED9D96CA-3F25-4FDC-852A-5B15232A959F}" type="presOf" srcId="{6E8F1FDF-D9C1-4EEF-8CD9-5B18B1216014}" destId="{EB4872C3-F0FF-4C08-AA07-99230138A503}" srcOrd="0" destOrd="0" presId="urn:microsoft.com/office/officeart/2005/8/layout/radial1"/>
    <dgm:cxn modelId="{2FEA512D-EDD4-42C5-B0A4-5F75F4C39E16}" type="presOf" srcId="{F3888C25-699A-4BAE-B54B-8A3F397A1274}" destId="{31696BF9-1B05-4E58-995B-9B4D895AE098}" srcOrd="0" destOrd="0" presId="urn:microsoft.com/office/officeart/2005/8/layout/radial1"/>
    <dgm:cxn modelId="{A6281BCE-93DF-45C4-9171-F37D0A125421}" srcId="{80F3F7BF-2BFD-489D-B7AE-E5F9CADC3699}" destId="{F2D5FE85-42E5-4641-93EF-3F55EF998697}" srcOrd="3" destOrd="0" parTransId="{26C186D6-D0E6-4F25-8A1C-62D608CACCA6}" sibTransId="{D6A97DC0-0B7F-476F-ABF9-C18B5F5803EE}"/>
    <dgm:cxn modelId="{2E281602-B7BC-4E0D-A6D0-867C3548FCE2}" type="presParOf" srcId="{089C1EF9-7331-442C-A700-CDD5CC71F772}" destId="{64CBE27F-7957-4D6C-B455-2459C04413F6}" srcOrd="0" destOrd="0" presId="urn:microsoft.com/office/officeart/2005/8/layout/radial1"/>
    <dgm:cxn modelId="{860DAF5B-DF0F-441A-BC11-88BB0D247080}" type="presParOf" srcId="{089C1EF9-7331-442C-A700-CDD5CC71F772}" destId="{35CA9881-578C-4EC6-8701-78883D2078DE}" srcOrd="1" destOrd="0" presId="urn:microsoft.com/office/officeart/2005/8/layout/radial1"/>
    <dgm:cxn modelId="{9D250744-F843-4E4E-A038-D0C253EF6649}" type="presParOf" srcId="{35CA9881-578C-4EC6-8701-78883D2078DE}" destId="{FEA65C8A-8D5E-4622-BA95-3C59E2D13FA1}" srcOrd="0" destOrd="0" presId="urn:microsoft.com/office/officeart/2005/8/layout/radial1"/>
    <dgm:cxn modelId="{57520D2B-78E2-404B-89B9-B294CAC02ABA}" type="presParOf" srcId="{089C1EF9-7331-442C-A700-CDD5CC71F772}" destId="{46F8EBA6-828E-4C83-9201-57CD304090E8}" srcOrd="2" destOrd="0" presId="urn:microsoft.com/office/officeart/2005/8/layout/radial1"/>
    <dgm:cxn modelId="{431FE8E6-46BD-4223-8792-DF199ADD5D22}" type="presParOf" srcId="{089C1EF9-7331-442C-A700-CDD5CC71F772}" destId="{C0D6F7AD-8D2E-467C-BCB8-6C414DF05B3C}" srcOrd="3" destOrd="0" presId="urn:microsoft.com/office/officeart/2005/8/layout/radial1"/>
    <dgm:cxn modelId="{4C30E84D-B6A5-40AB-8892-F448C0C3FC03}" type="presParOf" srcId="{C0D6F7AD-8D2E-467C-BCB8-6C414DF05B3C}" destId="{30A4B755-FAC3-4ED2-92CC-328254161571}" srcOrd="0" destOrd="0" presId="urn:microsoft.com/office/officeart/2005/8/layout/radial1"/>
    <dgm:cxn modelId="{B8A507FA-CF57-47B3-92B0-A4F484FBB613}" type="presParOf" srcId="{089C1EF9-7331-442C-A700-CDD5CC71F772}" destId="{EB4872C3-F0FF-4C08-AA07-99230138A503}" srcOrd="4" destOrd="0" presId="urn:microsoft.com/office/officeart/2005/8/layout/radial1"/>
    <dgm:cxn modelId="{1C08778B-70F2-4F0B-904C-A456C8A6A090}" type="presParOf" srcId="{089C1EF9-7331-442C-A700-CDD5CC71F772}" destId="{1A8B9414-ABAD-4B75-BEAA-4901F0252E7F}" srcOrd="5" destOrd="0" presId="urn:microsoft.com/office/officeart/2005/8/layout/radial1"/>
    <dgm:cxn modelId="{6B818174-461A-4C5C-9C1D-BB659AD666BC}" type="presParOf" srcId="{1A8B9414-ABAD-4B75-BEAA-4901F0252E7F}" destId="{643C5896-C95A-4A0B-954E-33476303630D}" srcOrd="0" destOrd="0" presId="urn:microsoft.com/office/officeart/2005/8/layout/radial1"/>
    <dgm:cxn modelId="{72D53EDB-1696-4F70-BBA8-725E246CD137}" type="presParOf" srcId="{089C1EF9-7331-442C-A700-CDD5CC71F772}" destId="{31696BF9-1B05-4E58-995B-9B4D895AE098}" srcOrd="6" destOrd="0" presId="urn:microsoft.com/office/officeart/2005/8/layout/radial1"/>
    <dgm:cxn modelId="{D31BC1A1-9BBE-44A4-9B24-73336825295C}" type="presParOf" srcId="{089C1EF9-7331-442C-A700-CDD5CC71F772}" destId="{8EB129F3-087A-4EEC-901C-DE532E2F67D5}" srcOrd="7" destOrd="0" presId="urn:microsoft.com/office/officeart/2005/8/layout/radial1"/>
    <dgm:cxn modelId="{AAC9F081-3C2F-4AEA-8612-26E7D0D74D13}" type="presParOf" srcId="{8EB129F3-087A-4EEC-901C-DE532E2F67D5}" destId="{FA89D6C6-ABAE-4C22-B38A-573D80DCA068}" srcOrd="0" destOrd="0" presId="urn:microsoft.com/office/officeart/2005/8/layout/radial1"/>
    <dgm:cxn modelId="{509A1370-A840-4A97-A06E-F991DC6BE47E}" type="presParOf" srcId="{089C1EF9-7331-442C-A700-CDD5CC71F772}" destId="{863B0C26-2D18-4DEA-B985-229256B249C6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AD7AB1-9A4F-47B2-A422-8E63222659F5}" type="datetimeFigureOut">
              <a:rPr lang="en-US" smtClean="0"/>
              <a:pPr/>
              <a:t>10/29/2009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428F8F-282A-4211-AB6F-6527D9C36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2895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INDUSTRY PROFILE of </a:t>
            </a:r>
            <a:br>
              <a:rPr lang="en-US" sz="3600" b="1" dirty="0" smtClean="0"/>
            </a:br>
            <a:r>
              <a:rPr lang="en-US" sz="3600" b="1" dirty="0" smtClean="0"/>
              <a:t>TOP INDUSTRY SECTORS IN CAMARINES SUR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Respondents; </a:t>
            </a:r>
            <a:r>
              <a:rPr lang="en-US" dirty="0" smtClean="0"/>
              <a:t> </a:t>
            </a:r>
            <a:r>
              <a:rPr lang="en-US" dirty="0" err="1" smtClean="0"/>
              <a:t>mSMEs</a:t>
            </a:r>
            <a:r>
              <a:rPr lang="en-US" dirty="0" smtClean="0"/>
              <a:t> involved in OTOP in the 26 municipalities of Cam Sur plus Naga City and </a:t>
            </a:r>
            <a:r>
              <a:rPr lang="en-US" dirty="0" err="1" smtClean="0"/>
              <a:t>Iriga</a:t>
            </a:r>
            <a:r>
              <a:rPr lang="en-US" dirty="0" smtClean="0"/>
              <a:t> City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r>
              <a:rPr lang="en-US"/>
              <a:t>Data collection: secondary and primary data, direct observation (triangulation), FGD</a:t>
            </a:r>
          </a:p>
          <a:p>
            <a:r>
              <a:rPr lang="en-US"/>
              <a:t>Data Analysis: qualitative and quantitative,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Output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Profile of the </a:t>
            </a:r>
            <a:r>
              <a:rPr lang="en-US" sz="2800" dirty="0" smtClean="0"/>
              <a:t>different players in the industry</a:t>
            </a:r>
          </a:p>
          <a:p>
            <a:r>
              <a:rPr lang="en-US" sz="2800" dirty="0" smtClean="0"/>
              <a:t>Best Practices</a:t>
            </a:r>
          </a:p>
          <a:p>
            <a:r>
              <a:rPr lang="en-US" sz="2800" dirty="0" smtClean="0"/>
              <a:t>SWOT Analysis</a:t>
            </a:r>
            <a:endParaRPr lang="en-US" sz="2800" dirty="0" smtClean="0"/>
          </a:p>
          <a:p>
            <a:r>
              <a:rPr lang="en-US" sz="2800" dirty="0" smtClean="0"/>
              <a:t>Support </a:t>
            </a:r>
            <a:r>
              <a:rPr lang="en-US" sz="2800" dirty="0"/>
              <a:t>services availed and technology and training </a:t>
            </a:r>
            <a:r>
              <a:rPr lang="en-US" sz="2800" dirty="0" smtClean="0"/>
              <a:t>needs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Handbook/manual/book on </a:t>
            </a:r>
            <a:r>
              <a:rPr lang="en-US" sz="2800" dirty="0" smtClean="0"/>
              <a:t>the best practices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Situation Analysis</a:t>
            </a:r>
            <a:endParaRPr lang="en-US" dirty="0" smtClean="0"/>
          </a:p>
          <a:p>
            <a:r>
              <a:rPr lang="en-US" b="1" dirty="0" smtClean="0"/>
              <a:t>profiling</a:t>
            </a:r>
            <a:endParaRPr lang="en-US" dirty="0" smtClean="0"/>
          </a:p>
          <a:p>
            <a:pPr lvl="1"/>
            <a:r>
              <a:rPr lang="en-US" dirty="0" smtClean="0"/>
              <a:t>Developing profile </a:t>
            </a:r>
            <a:r>
              <a:rPr lang="en-US" dirty="0" smtClean="0"/>
              <a:t>of their abilities</a:t>
            </a:r>
            <a:r>
              <a:rPr lang="en-US" dirty="0" smtClean="0"/>
              <a:t>, opportunities</a:t>
            </a:r>
            <a:r>
              <a:rPr lang="en-US" dirty="0" smtClean="0"/>
              <a:t>, assets and challenges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r>
              <a:rPr lang="en-US" dirty="0" smtClean="0"/>
              <a:t> 1.3M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1200"/>
            <a:ext cx="7772400" cy="1143000"/>
          </a:xfrm>
        </p:spPr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What are the industry’s dominant economic traits?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 size</a:t>
            </a:r>
          </a:p>
          <a:p>
            <a:r>
              <a:rPr lang="en-US"/>
              <a:t>Scope of competitive rivalry (local, regional, national, international or global)</a:t>
            </a:r>
          </a:p>
          <a:p>
            <a:r>
              <a:rPr lang="en-US"/>
              <a:t>Market growth rate and where the industry is in the growth cycle</a:t>
            </a:r>
          </a:p>
          <a:p>
            <a:r>
              <a:rPr lang="en-US"/>
              <a:t>Number of rivals and their relative sizes</a:t>
            </a:r>
          </a:p>
          <a:p>
            <a:r>
              <a:rPr lang="en-US"/>
              <a:t>Number of buyers and their relative sizes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Prevalence of backward/forward linkage</a:t>
            </a:r>
          </a:p>
          <a:p>
            <a:r>
              <a:rPr lang="en-US"/>
              <a:t>Ease of entry and exit</a:t>
            </a:r>
          </a:p>
          <a:p>
            <a:r>
              <a:rPr lang="en-US"/>
              <a:t>Pace of technological change</a:t>
            </a:r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Market growth </a:t>
            </a:r>
          </a:p>
          <a:p>
            <a:r>
              <a:rPr lang="en-US"/>
              <a:t>Geographic scope</a:t>
            </a:r>
          </a:p>
          <a:p>
            <a:r>
              <a:rPr lang="en-US"/>
              <a:t>Industry structure</a:t>
            </a:r>
          </a:p>
          <a:p>
            <a:r>
              <a:rPr lang="en-US"/>
              <a:t>Scale economies</a:t>
            </a:r>
          </a:p>
          <a:p>
            <a:r>
              <a:rPr lang="en-US"/>
              <a:t>Experience curve effects</a:t>
            </a:r>
          </a:p>
          <a:p>
            <a:r>
              <a:rPr lang="en-US"/>
              <a:t>Capital requirements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/>
              <a:t>What competitive forces are at work in the industry and how strong are they?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Rivalry among competing sellers</a:t>
            </a:r>
          </a:p>
          <a:p>
            <a:r>
              <a:rPr lang="en-US"/>
              <a:t>Threat of potential entry</a:t>
            </a:r>
          </a:p>
          <a:p>
            <a:r>
              <a:rPr lang="en-US"/>
              <a:t>Competition from substitutes</a:t>
            </a:r>
          </a:p>
          <a:p>
            <a:r>
              <a:rPr lang="en-US"/>
              <a:t>Power of suppliers</a:t>
            </a:r>
          </a:p>
          <a:p>
            <a:r>
              <a:rPr lang="en-US"/>
              <a:t>Power of buyers/customers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Proponent and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Name:  MA. CRESILDA M. CANING</a:t>
            </a:r>
          </a:p>
          <a:p>
            <a:r>
              <a:rPr lang="en-US" dirty="0" smtClean="0"/>
              <a:t>Designation:  </a:t>
            </a:r>
          </a:p>
          <a:p>
            <a:r>
              <a:rPr lang="en-US" dirty="0" smtClean="0"/>
              <a:t>Agency and Address:  Central Bicol State University of Agriculture, </a:t>
            </a:r>
            <a:r>
              <a:rPr lang="en-US" dirty="0" err="1" smtClean="0"/>
              <a:t>Pili</a:t>
            </a:r>
            <a:r>
              <a:rPr lang="en-US" dirty="0" smtClean="0"/>
              <a:t>, </a:t>
            </a:r>
            <a:r>
              <a:rPr lang="en-US" dirty="0" err="1" smtClean="0"/>
              <a:t>Camarines</a:t>
            </a:r>
            <a:r>
              <a:rPr lang="en-US" dirty="0" smtClean="0"/>
              <a:t> Sur</a:t>
            </a:r>
          </a:p>
          <a:p>
            <a:r>
              <a:rPr lang="en-US" dirty="0" smtClean="0"/>
              <a:t>E-mail:  tri_gel_ann@yahoo.com.au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Entry barriers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Economies of scale</a:t>
            </a:r>
          </a:p>
          <a:p>
            <a:pPr>
              <a:lnSpc>
                <a:spcPct val="90000"/>
              </a:lnSpc>
            </a:pPr>
            <a:r>
              <a:rPr lang="en-US" sz="2800"/>
              <a:t>Proprietary product differences</a:t>
            </a:r>
          </a:p>
          <a:p>
            <a:pPr>
              <a:lnSpc>
                <a:spcPct val="90000"/>
              </a:lnSpc>
            </a:pPr>
            <a:r>
              <a:rPr lang="en-US" sz="2800"/>
              <a:t>Brand identity</a:t>
            </a:r>
          </a:p>
          <a:p>
            <a:pPr>
              <a:lnSpc>
                <a:spcPct val="90000"/>
              </a:lnSpc>
            </a:pPr>
            <a:r>
              <a:rPr lang="en-US" sz="2800"/>
              <a:t>Switching costs</a:t>
            </a:r>
          </a:p>
          <a:p>
            <a:pPr>
              <a:lnSpc>
                <a:spcPct val="90000"/>
              </a:lnSpc>
            </a:pPr>
            <a:r>
              <a:rPr lang="en-US" sz="2800"/>
              <a:t>Capital requirements</a:t>
            </a:r>
          </a:p>
          <a:p>
            <a:pPr>
              <a:lnSpc>
                <a:spcPct val="90000"/>
              </a:lnSpc>
            </a:pPr>
            <a:r>
              <a:rPr lang="en-US" sz="2800"/>
              <a:t>Access to distribution</a:t>
            </a:r>
          </a:p>
          <a:p>
            <a:pPr>
              <a:lnSpc>
                <a:spcPct val="90000"/>
              </a:lnSpc>
            </a:pPr>
            <a:r>
              <a:rPr lang="en-US" sz="2800"/>
              <a:t>Absolute cost advantages</a:t>
            </a:r>
          </a:p>
          <a:p>
            <a:pPr>
              <a:lnSpc>
                <a:spcPct val="90000"/>
              </a:lnSpc>
            </a:pPr>
            <a:r>
              <a:rPr lang="en-US" sz="2800"/>
              <a:t>Government policy</a:t>
            </a:r>
          </a:p>
          <a:p>
            <a:pPr>
              <a:lnSpc>
                <a:spcPct val="90000"/>
              </a:lnSpc>
            </a:pPr>
            <a:r>
              <a:rPr lang="en-US" sz="2800"/>
              <a:t>Expected retaliation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Determinants of supplier power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Differentiation of inputs</a:t>
            </a:r>
          </a:p>
          <a:p>
            <a:r>
              <a:rPr lang="en-US"/>
              <a:t>Switching costs of suppliers and firms in the industry</a:t>
            </a:r>
          </a:p>
          <a:p>
            <a:r>
              <a:rPr lang="en-US"/>
              <a:t>Presence of substitute inputs</a:t>
            </a:r>
          </a:p>
          <a:p>
            <a:r>
              <a:rPr lang="en-US"/>
              <a:t>Supplier concentration</a:t>
            </a:r>
          </a:p>
          <a:p>
            <a:r>
              <a:rPr lang="en-US"/>
              <a:t>Importance of volume to supplier</a:t>
            </a:r>
          </a:p>
          <a:p>
            <a:r>
              <a:rPr lang="en-US"/>
              <a:t>Cost relative to total purchases in the industry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Determinants of buyer power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Bargaining leverage</a:t>
            </a:r>
          </a:p>
          <a:p>
            <a:r>
              <a:rPr lang="en-US"/>
              <a:t>Price sensitivity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Determinants of substitution power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Relative price performance of substitutes</a:t>
            </a:r>
          </a:p>
          <a:p>
            <a:r>
              <a:rPr lang="en-US"/>
              <a:t>Switching costs</a:t>
            </a:r>
          </a:p>
          <a:p>
            <a:r>
              <a:rPr lang="en-US"/>
              <a:t>Buyer propensity to substitute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Rivalry determinants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Industry growth</a:t>
            </a:r>
          </a:p>
          <a:p>
            <a:r>
              <a:rPr lang="en-US"/>
              <a:t>Fixed costs/value added</a:t>
            </a:r>
          </a:p>
          <a:p>
            <a:r>
              <a:rPr lang="en-US"/>
              <a:t>Intermittent overcapacity</a:t>
            </a:r>
          </a:p>
          <a:p>
            <a:r>
              <a:rPr lang="en-US"/>
              <a:t>Product differences</a:t>
            </a:r>
          </a:p>
          <a:p>
            <a:r>
              <a:rPr lang="en-US"/>
              <a:t>Brand identity</a:t>
            </a:r>
          </a:p>
          <a:p>
            <a:r>
              <a:rPr lang="en-US"/>
              <a:t>Switching costs</a:t>
            </a:r>
          </a:p>
          <a:p>
            <a:r>
              <a:rPr lang="en-US"/>
              <a:t>Concentration and balance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competitive environment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Suppliers and customers are in weak bargaining positions</a:t>
            </a:r>
          </a:p>
          <a:p>
            <a:r>
              <a:rPr lang="en-US"/>
              <a:t>There are no good substitutes</a:t>
            </a:r>
          </a:p>
          <a:p>
            <a:r>
              <a:rPr lang="en-US"/>
              <a:t>Entry barriers are relatively high</a:t>
            </a:r>
          </a:p>
          <a:p>
            <a:r>
              <a:rPr lang="en-US"/>
              <a:t>Rivalry among present sellers is only moderate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/>
              <a:t>What are the drivers of change in the industry and what impact will they have?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Drivers of change:</a:t>
            </a:r>
          </a:p>
          <a:p>
            <a:r>
              <a:rPr lang="en-US"/>
              <a:t>Changes in the long-term industry growth rate</a:t>
            </a:r>
          </a:p>
          <a:p>
            <a:r>
              <a:rPr lang="en-US"/>
              <a:t>Changes in who buys the product and how they use it</a:t>
            </a:r>
          </a:p>
          <a:p>
            <a:r>
              <a:rPr lang="en-US"/>
              <a:t>Product innovation</a:t>
            </a:r>
          </a:p>
          <a:p>
            <a:r>
              <a:rPr lang="en-US"/>
              <a:t>Technological change</a:t>
            </a:r>
          </a:p>
          <a:p>
            <a:r>
              <a:rPr lang="en-US"/>
              <a:t>Marketing innovation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Entry or exit of major firms</a:t>
            </a:r>
          </a:p>
          <a:p>
            <a:r>
              <a:rPr lang="en-US"/>
              <a:t>Diffusion of technical know-how</a:t>
            </a:r>
          </a:p>
          <a:p>
            <a:r>
              <a:rPr lang="en-US"/>
              <a:t>Increasing globalization of the industry</a:t>
            </a:r>
          </a:p>
          <a:p>
            <a:r>
              <a:rPr lang="en-US"/>
              <a:t>Changes in cost and efficiency</a:t>
            </a:r>
          </a:p>
          <a:p>
            <a:r>
              <a:rPr lang="en-US"/>
              <a:t>Emerging buyer preference for differentiated products</a:t>
            </a:r>
          </a:p>
          <a:p>
            <a:r>
              <a:rPr lang="en-US"/>
              <a:t>Regulatory influences and government policy changes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/>
              <a:t>What companies are in the strongest/weakest competitive positions?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Strategic group analysis helps deepen management understanding of competitive rivalry; the closer strategic groups are to each other on the map, the stronger competitive rivalry among member firms tends to be </a:t>
            </a:r>
            <a:r>
              <a:rPr lang="en-US" b="1"/>
              <a:t>strategic group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Strategic group consists of rival firms with similar competitive approaches and positions in the market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Who’s likely to make what competitive moves next?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competitor’s strategies</a:t>
            </a:r>
          </a:p>
          <a:p>
            <a:r>
              <a:rPr lang="en-US"/>
              <a:t>Evaluate who the industry’s major players are going to be</a:t>
            </a:r>
          </a:p>
          <a:p>
            <a:r>
              <a:rPr lang="en-US"/>
              <a:t>Predicting competitor’s next moves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Lead:  CBSUA</a:t>
            </a:r>
          </a:p>
          <a:p>
            <a:r>
              <a:rPr lang="en-US" dirty="0" smtClean="0"/>
              <a:t>Collaborating Agencies:</a:t>
            </a:r>
          </a:p>
          <a:p>
            <a:pPr lvl="1"/>
            <a:r>
              <a:rPr lang="en-US" dirty="0" smtClean="0"/>
              <a:t>DTI</a:t>
            </a:r>
          </a:p>
          <a:p>
            <a:pPr lvl="1"/>
            <a:r>
              <a:rPr lang="en-US" dirty="0" smtClean="0"/>
              <a:t>Different LGUs</a:t>
            </a:r>
          </a:p>
          <a:p>
            <a:pPr lvl="1"/>
            <a:r>
              <a:rPr lang="en-US" dirty="0" smtClean="0"/>
              <a:t>MAO/DAR-CARP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 SUCs such as</a:t>
            </a:r>
            <a:endParaRPr lang="en-US" dirty="0" smtClean="0"/>
          </a:p>
          <a:p>
            <a:pPr lvl="1"/>
            <a:r>
              <a:rPr lang="en-US" dirty="0" smtClean="0"/>
              <a:t>CSPC</a:t>
            </a:r>
            <a:endParaRPr lang="en-US" dirty="0" smtClean="0"/>
          </a:p>
          <a:p>
            <a:pPr lvl="1"/>
            <a:r>
              <a:rPr lang="en-US" dirty="0" smtClean="0"/>
              <a:t>PSU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AN INDUSTRY IS  a group of firms whose products have so many of the same attributes  that they compete for the same buyers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government has been encouraging </a:t>
            </a:r>
            <a:r>
              <a:rPr lang="en-US" sz="3600" dirty="0" err="1" smtClean="0"/>
              <a:t>entrep</a:t>
            </a:r>
            <a:r>
              <a:rPr lang="en-US" sz="3600" dirty="0" smtClean="0"/>
              <a:t> development in the country as a response to certain socio-econ problems such as unemployment, low productivity, poverty reduction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do this, they identified OTOP which is patterned after the OVOP (Japan)  AND OTOP (Thailand)</a:t>
            </a:r>
          </a:p>
          <a:p>
            <a:r>
              <a:rPr lang="en-US" dirty="0" smtClean="0"/>
              <a:t>DTI has been actively promoting the development of OTOP to promote indigenous knowledge, skills and businesses inherent in the area</a:t>
            </a:r>
          </a:p>
          <a:p>
            <a:r>
              <a:rPr lang="en-US" dirty="0" smtClean="0"/>
              <a:t> </a:t>
            </a:r>
            <a:r>
              <a:rPr lang="en-US" dirty="0" smtClean="0"/>
              <a:t>To be successful, </a:t>
            </a:r>
            <a:r>
              <a:rPr lang="en-US" dirty="0" smtClean="0"/>
              <a:t>OTOP players and </a:t>
            </a:r>
            <a:r>
              <a:rPr lang="en-US" dirty="0" smtClean="0"/>
              <a:t>their service providers need to take a proactive approach in positioning their products and their business in the marketplace.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Identify the competitive advantage of our major industries </a:t>
            </a:r>
            <a:r>
              <a:rPr lang="en-US" sz="2800" dirty="0" smtClean="0"/>
              <a:t>, particularly those involved in OTOP</a:t>
            </a:r>
            <a:endParaRPr lang="en-US" sz="2800" dirty="0" smtClean="0"/>
          </a:p>
          <a:p>
            <a:r>
              <a:rPr lang="en-US" sz="2800" dirty="0" smtClean="0"/>
              <a:t>Increase the penetration of Philippine products and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Identify who the key players are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industry’s dominant economic traits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competitive forces at work 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drivers of change in the industry</a:t>
            </a:r>
          </a:p>
          <a:p>
            <a:pPr marL="514350" indent="-514350">
              <a:buAutoNum type="arabicPeriod"/>
            </a:pPr>
            <a:r>
              <a:rPr lang="en-US" dirty="0" smtClean="0"/>
              <a:t>Evaluate the industry attractiveness in terms of its prospects for above-average profitability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investment and development entry points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 1:  DISTRICT 1 OTOP BUSINESS PROFILES</a:t>
            </a:r>
          </a:p>
          <a:p>
            <a:pPr lvl="1"/>
            <a:r>
              <a:rPr lang="en-US" dirty="0" smtClean="0"/>
              <a:t>STUDY 1:  FOOD-BASED</a:t>
            </a:r>
          </a:p>
          <a:p>
            <a:pPr lvl="1"/>
            <a:r>
              <a:rPr lang="en-US" dirty="0" smtClean="0"/>
              <a:t>STUDY 2:  NON-FOOD OTOP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2:  </a:t>
            </a:r>
            <a:r>
              <a:rPr lang="en-US" dirty="0" smtClean="0"/>
              <a:t>DISTRICT </a:t>
            </a:r>
            <a:r>
              <a:rPr lang="en-US" dirty="0" smtClean="0"/>
              <a:t>2 </a:t>
            </a:r>
            <a:r>
              <a:rPr lang="en-US" dirty="0" smtClean="0"/>
              <a:t>OTOP </a:t>
            </a:r>
            <a:r>
              <a:rPr lang="en-US" dirty="0" smtClean="0"/>
              <a:t>BUSINESS PROFILES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3:  </a:t>
            </a:r>
            <a:r>
              <a:rPr lang="en-US" dirty="0" smtClean="0"/>
              <a:t>DISTRICT </a:t>
            </a:r>
            <a:r>
              <a:rPr lang="en-US" dirty="0" smtClean="0"/>
              <a:t>3 </a:t>
            </a:r>
            <a:r>
              <a:rPr lang="en-US" dirty="0" smtClean="0"/>
              <a:t>OTOP </a:t>
            </a:r>
            <a:r>
              <a:rPr lang="en-US" dirty="0" smtClean="0"/>
              <a:t>BUSINESS PROFILES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4:  </a:t>
            </a:r>
            <a:r>
              <a:rPr lang="en-US" dirty="0" smtClean="0"/>
              <a:t>DISTRICT </a:t>
            </a:r>
            <a:r>
              <a:rPr lang="en-US" dirty="0" smtClean="0"/>
              <a:t>4OTOP BUSINESS PROFILES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Framework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6764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257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PORTER’S MODEL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200</TotalTime>
  <Words>779</Words>
  <Application>Microsoft Office PowerPoint</Application>
  <PresentationFormat>On-screen Show (4:3)</PresentationFormat>
  <Paragraphs>141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Equity</vt:lpstr>
      <vt:lpstr>INDUSTRY PROFILE of  TOP INDUSTRY SECTORS IN CAMARINES SUR</vt:lpstr>
      <vt:lpstr>Proponent and Institution</vt:lpstr>
      <vt:lpstr>Implementing Agencies</vt:lpstr>
      <vt:lpstr>Rationale</vt:lpstr>
      <vt:lpstr>Slide 5</vt:lpstr>
      <vt:lpstr>Slide 6</vt:lpstr>
      <vt:lpstr>Objectives</vt:lpstr>
      <vt:lpstr>Slide 8</vt:lpstr>
      <vt:lpstr>Theoretical Framework</vt:lpstr>
      <vt:lpstr>Methodology</vt:lpstr>
      <vt:lpstr>Methodology</vt:lpstr>
      <vt:lpstr>Expected Output</vt:lpstr>
      <vt:lpstr>Slide 13</vt:lpstr>
      <vt:lpstr>Budget</vt:lpstr>
      <vt:lpstr>Sample QUESTIONs</vt:lpstr>
      <vt:lpstr>What are the industry’s dominant economic traits?</vt:lpstr>
      <vt:lpstr>Slide 17</vt:lpstr>
      <vt:lpstr>Slide 18</vt:lpstr>
      <vt:lpstr>What competitive forces are at work in the industry and how strong are they?</vt:lpstr>
      <vt:lpstr>Entry barriers</vt:lpstr>
      <vt:lpstr>Determinants of supplier power</vt:lpstr>
      <vt:lpstr>Determinants of buyer power</vt:lpstr>
      <vt:lpstr>Determinants of substitution power</vt:lpstr>
      <vt:lpstr>Rivalry determinants</vt:lpstr>
      <vt:lpstr>Ideal competitive environment</vt:lpstr>
      <vt:lpstr>What are the drivers of change in the industry and what impact will they have?</vt:lpstr>
      <vt:lpstr>Slide 27</vt:lpstr>
      <vt:lpstr>What companies are in the strongest/weakest competitive positions?</vt:lpstr>
      <vt:lpstr>Who’s likely to make what competitive moves next?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to Earn:  Teaching Entrepreneurship to Elementary and High School SUC Students </dc:title>
  <dc:creator>User</dc:creator>
  <cp:lastModifiedBy>User</cp:lastModifiedBy>
  <cp:revision>32</cp:revision>
  <dcterms:created xsi:type="dcterms:W3CDTF">2009-10-29T01:24:26Z</dcterms:created>
  <dcterms:modified xsi:type="dcterms:W3CDTF">2009-10-29T07:36:58Z</dcterms:modified>
</cp:coreProperties>
</file>